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7559675" cx="10691800"/>
  <p:notesSz cx="6858000" cy="9144000"/>
  <p:embeddedFontLst>
    <p:embeddedFont>
      <p:font typeface="Open Sans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81" orient="horz"/>
        <p:guide pos="33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OpenSans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penSans-italic.fntdata"/><Relationship Id="rId25" Type="http://schemas.openxmlformats.org/officeDocument/2006/relationships/font" Target="fonts/OpenSans-bold.fntdata"/><Relationship Id="rId27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l-PL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3d205dc813_0_30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3d205dc813_0_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33d205dc813_0_3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3d205dc813_0_37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3d205dc813_0_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33d205dc813_0_3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3d205dc813_0_45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3d205dc813_0_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33d205dc813_0_4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3d205dc813_0_52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3d205dc813_0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33d205dc813_0_5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3d205dc813_0_58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3d205dc813_0_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g33d205dc813_0_5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3d205dc813_0_65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3d205dc813_0_6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33d205dc813_0_6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3d205dc813_0_72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3d205dc813_0_7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g33d205dc813_0_7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3d205dc813_0_79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33d205dc813_0_7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g33d205dc813_0_7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3d205dc813_0_86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33d205dc813_0_8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g33d205dc813_0_8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3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5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3d205dc813_0_1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3d205dc813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33d205dc813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3d205dc813_0_8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3d205dc813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33d205dc813_0_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3d205dc813_0_15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3d205dc813_0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33d205dc813_0_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4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3d205dc813_0_22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3d205dc813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33d205dc813_0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1" Type="http://schemas.openxmlformats.org/officeDocument/2006/relationships/image" Target="../media/image17.png"/><Relationship Id="rId10" Type="http://schemas.openxmlformats.org/officeDocument/2006/relationships/image" Target="../media/image11.png"/><Relationship Id="rId13" Type="http://schemas.openxmlformats.org/officeDocument/2006/relationships/image" Target="../media/image4.png"/><Relationship Id="rId1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0.png"/><Relationship Id="rId4" Type="http://schemas.openxmlformats.org/officeDocument/2006/relationships/image" Target="../media/image16.png"/><Relationship Id="rId9" Type="http://schemas.openxmlformats.org/officeDocument/2006/relationships/image" Target="../media/image6.png"/><Relationship Id="rId15" Type="http://schemas.openxmlformats.org/officeDocument/2006/relationships/image" Target="../media/image19.png"/><Relationship Id="rId14" Type="http://schemas.openxmlformats.org/officeDocument/2006/relationships/image" Target="../media/image7.png"/><Relationship Id="rId17" Type="http://schemas.openxmlformats.org/officeDocument/2006/relationships/image" Target="../media/image10.png"/><Relationship Id="rId16" Type="http://schemas.openxmlformats.org/officeDocument/2006/relationships/image" Target="../media/image8.png"/><Relationship Id="rId5" Type="http://schemas.openxmlformats.org/officeDocument/2006/relationships/image" Target="../media/image12.png"/><Relationship Id="rId6" Type="http://schemas.openxmlformats.org/officeDocument/2006/relationships/image" Target="../media/image9.png"/><Relationship Id="rId7" Type="http://schemas.openxmlformats.org/officeDocument/2006/relationships/image" Target="../media/image3.png"/><Relationship Id="rId8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0.png"/><Relationship Id="rId4" Type="http://schemas.openxmlformats.org/officeDocument/2006/relationships/image" Target="../media/image16.png"/><Relationship Id="rId5" Type="http://schemas.openxmlformats.org/officeDocument/2006/relationships/image" Target="../media/image1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8.png"/><Relationship Id="rId6" Type="http://schemas.openxmlformats.org/officeDocument/2006/relationships/image" Target="../media/image20.png"/><Relationship Id="rId7" Type="http://schemas.openxmlformats.org/officeDocument/2006/relationships/image" Target="../media/image16.png"/><Relationship Id="rId8" Type="http://schemas.openxmlformats.org/officeDocument/2006/relationships/image" Target="../media/image1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Relationship Id="rId3" Type="http://schemas.openxmlformats.org/officeDocument/2006/relationships/image" Target="../media/image16.png"/><Relationship Id="rId4" Type="http://schemas.openxmlformats.org/officeDocument/2006/relationships/image" Target="../media/image12.png"/><Relationship Id="rId5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lajd tytułowy (długi tytuł)" showMasterSp="0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/>
          <p:nvPr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Obraz zawierający tekst&#10;&#10;Opis wygenerowany automatycznie" id="19" name="Google Shape;19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5525" y="1983572"/>
            <a:ext cx="3959225" cy="72009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 txBox="1"/>
          <p:nvPr>
            <p:ph type="ctrTitle"/>
          </p:nvPr>
        </p:nvSpPr>
        <p:spPr>
          <a:xfrm>
            <a:off x="1385877" y="3070227"/>
            <a:ext cx="7920115" cy="10877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pen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" type="subTitle"/>
          </p:nvPr>
        </p:nvSpPr>
        <p:spPr>
          <a:xfrm>
            <a:off x="1385888" y="4861794"/>
            <a:ext cx="7920037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1102"/>
              </a:spcBef>
              <a:spcAft>
                <a:spcPts val="0"/>
              </a:spcAft>
              <a:buSzPts val="2800"/>
              <a:buFont typeface="Open Sans"/>
              <a:buNone/>
              <a:defRPr b="1" sz="2800">
                <a:solidFill>
                  <a:schemeClr val="dk2"/>
                </a:solidFill>
              </a:defRPr>
            </a:lvl1pPr>
            <a:lvl2pPr lvl="1" algn="ctr">
              <a:lnSpc>
                <a:spcPct val="10884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Open Sans"/>
              <a:buNone/>
              <a:defRPr sz="2205"/>
            </a:lvl2pPr>
            <a:lvl3pPr lvl="2" algn="ctr">
              <a:lnSpc>
                <a:spcPct val="120967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Open Sans"/>
              <a:buNone/>
              <a:defRPr sz="1984"/>
            </a:lvl3pPr>
            <a:lvl4pPr lvl="3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4pPr>
            <a:lvl5pPr lvl="4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5pPr>
            <a:lvl6pPr lvl="5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6pPr>
            <a:lvl7pPr lvl="6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7pPr>
            <a:lvl8pPr lvl="7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8pPr>
            <a:lvl9pPr lvl="8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9pPr>
          </a:lstStyle>
          <a:p/>
        </p:txBody>
      </p:sp>
      <p:sp>
        <p:nvSpPr>
          <p:cNvPr id="22" name="Google Shape;22;p2"/>
          <p:cNvSpPr txBox="1"/>
          <p:nvPr>
            <p:ph idx="10" type="dt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logo Funduszy Europejskich" id="23" name="Google Shape;2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laga Unii Europejskiej z dopiskiem dofinansowane przez Unię Europejską" id="24" name="Google Shape;24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wy RP" id="25" name="Google Shape;25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2"/>
          <p:cNvPicPr preferRelativeResize="0"/>
          <p:nvPr/>
        </p:nvPicPr>
        <p:blipFill rotWithShape="1">
          <a:blip r:embed="rId6">
            <a:alphaModFix amt="55000"/>
          </a:blip>
          <a:srcRect b="0" l="0" r="0" t="0"/>
          <a:stretch/>
        </p:blipFill>
        <p:spPr>
          <a:xfrm>
            <a:off x="652757" y="12443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2"/>
          <p:cNvPicPr preferRelativeResize="0"/>
          <p:nvPr/>
        </p:nvPicPr>
        <p:blipFill rotWithShape="1">
          <a:blip r:embed="rId7">
            <a:alphaModFix amt="55000"/>
          </a:blip>
          <a:srcRect b="0" l="0" r="0" t="0"/>
          <a:stretch/>
        </p:blipFill>
        <p:spPr>
          <a:xfrm>
            <a:off x="1365250" y="5458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2"/>
          <p:cNvPicPr preferRelativeResize="0"/>
          <p:nvPr/>
        </p:nvPicPr>
        <p:blipFill rotWithShape="1">
          <a:blip r:embed="rId8">
            <a:alphaModFix amt="55000"/>
          </a:blip>
          <a:srcRect b="0" l="0" r="0" t="0"/>
          <a:stretch/>
        </p:blipFill>
        <p:spPr>
          <a:xfrm>
            <a:off x="1380511" y="12443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2"/>
          <p:cNvPicPr preferRelativeResize="0"/>
          <p:nvPr/>
        </p:nvPicPr>
        <p:blipFill rotWithShape="1">
          <a:blip r:embed="rId9">
            <a:alphaModFix amt="55000"/>
          </a:blip>
          <a:srcRect b="0" l="0" r="0" t="0"/>
          <a:stretch/>
        </p:blipFill>
        <p:spPr>
          <a:xfrm>
            <a:off x="4265786" y="538288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2"/>
          <p:cNvPicPr preferRelativeResize="0"/>
          <p:nvPr/>
        </p:nvPicPr>
        <p:blipFill rotWithShape="1">
          <a:blip r:embed="rId10">
            <a:alphaModFix amt="55000"/>
          </a:blip>
          <a:srcRect b="0" l="0" r="0" t="0"/>
          <a:stretch/>
        </p:blipFill>
        <p:spPr>
          <a:xfrm>
            <a:off x="644525" y="5458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2"/>
          <p:cNvPicPr preferRelativeResize="0"/>
          <p:nvPr/>
        </p:nvPicPr>
        <p:blipFill rotWithShape="1">
          <a:blip r:embed="rId11">
            <a:alphaModFix amt="55000"/>
          </a:blip>
          <a:srcRect b="0" l="0" r="0" t="0"/>
          <a:stretch/>
        </p:blipFill>
        <p:spPr>
          <a:xfrm>
            <a:off x="2104293" y="1254829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2"/>
          <p:cNvPicPr preferRelativeResize="0"/>
          <p:nvPr/>
        </p:nvPicPr>
        <p:blipFill rotWithShape="1">
          <a:blip r:embed="rId12">
            <a:alphaModFix amt="55000"/>
          </a:blip>
          <a:srcRect b="0" l="0" r="0" t="0"/>
          <a:stretch/>
        </p:blipFill>
        <p:spPr>
          <a:xfrm>
            <a:off x="2814637" y="543567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2"/>
          <p:cNvPicPr preferRelativeResize="0"/>
          <p:nvPr/>
        </p:nvPicPr>
        <p:blipFill rotWithShape="1">
          <a:blip r:embed="rId13">
            <a:alphaModFix amt="55000"/>
          </a:blip>
          <a:srcRect b="0" l="0" r="0" t="0"/>
          <a:stretch/>
        </p:blipFill>
        <p:spPr>
          <a:xfrm>
            <a:off x="3537018" y="535269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2"/>
          <p:cNvPicPr preferRelativeResize="0"/>
          <p:nvPr/>
        </p:nvPicPr>
        <p:blipFill rotWithShape="1">
          <a:blip r:embed="rId14">
            <a:alphaModFix amt="55000"/>
          </a:blip>
          <a:srcRect b="0" l="0" r="0" t="0"/>
          <a:stretch/>
        </p:blipFill>
        <p:spPr>
          <a:xfrm>
            <a:off x="2092256" y="531095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2"/>
          <p:cNvPicPr preferRelativeResize="0"/>
          <p:nvPr/>
        </p:nvPicPr>
        <p:blipFill rotWithShape="1">
          <a:blip r:embed="rId15">
            <a:alphaModFix amt="55000"/>
          </a:blip>
          <a:srcRect b="0" l="0" r="0" t="0"/>
          <a:stretch/>
        </p:blipFill>
        <p:spPr>
          <a:xfrm>
            <a:off x="3534802" y="1251987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2"/>
          <p:cNvPicPr preferRelativeResize="0"/>
          <p:nvPr/>
        </p:nvPicPr>
        <p:blipFill rotWithShape="1">
          <a:blip r:embed="rId16">
            <a:alphaModFix amt="55000"/>
          </a:blip>
          <a:srcRect b="0" l="0" r="0" t="0"/>
          <a:stretch/>
        </p:blipFill>
        <p:spPr>
          <a:xfrm>
            <a:off x="4265613" y="1250549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2"/>
          <p:cNvPicPr preferRelativeResize="0"/>
          <p:nvPr/>
        </p:nvPicPr>
        <p:blipFill rotWithShape="1">
          <a:blip r:embed="rId17">
            <a:alphaModFix amt="55000"/>
          </a:blip>
          <a:srcRect b="0" l="0" r="0" t="0"/>
          <a:stretch/>
        </p:blipFill>
        <p:spPr>
          <a:xfrm>
            <a:off x="2814637" y="1250549"/>
            <a:ext cx="381000" cy="38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końcowy" showMasterSp="0">
  <p:cSld name="Slajd końcowy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"/>
          <p:cNvSpPr/>
          <p:nvPr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1"/>
          <p:cNvSpPr/>
          <p:nvPr>
            <p:ph idx="2" type="pic"/>
          </p:nvPr>
        </p:nvSpPr>
        <p:spPr>
          <a:xfrm>
            <a:off x="1025525" y="0"/>
            <a:ext cx="8640763" cy="522128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descr="Obraz zawierający tekst&#10;&#10;Opis wygenerowany automatycznie" id="94" name="Google Shape;94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66975" y="4500563"/>
            <a:ext cx="3959225" cy="72009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1"/>
          <p:cNvSpPr txBox="1"/>
          <p:nvPr>
            <p:ph type="title"/>
          </p:nvPr>
        </p:nvSpPr>
        <p:spPr>
          <a:xfrm>
            <a:off x="2825750" y="5593629"/>
            <a:ext cx="7559675" cy="7055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znak Funduszy Europejskich" id="96" name="Google Shape;9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laga Unii Europejskie z dopiskiem dofinansowane przez Unię Europejską" id="97" name="Google Shape;97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wy RP" id="98" name="Google Shape;98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owy (długi tytuł)" showMasterSp="0">
  <p:cSld name="Slajd tytułowy (długi tytuł)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"/>
          <p:cNvSpPr/>
          <p:nvPr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3"/>
          <p:cNvSpPr/>
          <p:nvPr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Obraz zawierający tekst&#10;&#10;Opis wygenerowany automatycznie" id="41" name="Google Shape;41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6760" y="1973818"/>
            <a:ext cx="3959225" cy="720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3"/>
          <p:cNvPicPr preferRelativeResize="0"/>
          <p:nvPr/>
        </p:nvPicPr>
        <p:blipFill rotWithShape="1">
          <a:blip r:embed="rId3">
            <a:alphaModFix amt="55000"/>
          </a:blip>
          <a:srcRect b="0" l="0" r="0" t="0"/>
          <a:stretch/>
        </p:blipFill>
        <p:spPr>
          <a:xfrm>
            <a:off x="597632" y="540402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3"/>
          <p:cNvPicPr preferRelativeResize="0"/>
          <p:nvPr/>
        </p:nvPicPr>
        <p:blipFill rotWithShape="1">
          <a:blip r:embed="rId4">
            <a:alphaModFix amt="55000"/>
          </a:blip>
          <a:srcRect b="0" l="0" r="0" t="0"/>
          <a:stretch/>
        </p:blipFill>
        <p:spPr>
          <a:xfrm>
            <a:off x="2105788" y="540402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3"/>
          <p:cNvPicPr preferRelativeResize="0"/>
          <p:nvPr/>
        </p:nvPicPr>
        <p:blipFill rotWithShape="1">
          <a:blip r:embed="rId5">
            <a:alphaModFix amt="55000"/>
          </a:blip>
          <a:srcRect b="0" l="0" r="0" t="0"/>
          <a:stretch/>
        </p:blipFill>
        <p:spPr>
          <a:xfrm>
            <a:off x="3613944" y="540402"/>
            <a:ext cx="1080000" cy="10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3"/>
          <p:cNvSpPr txBox="1"/>
          <p:nvPr>
            <p:ph type="ctrTitle"/>
          </p:nvPr>
        </p:nvSpPr>
        <p:spPr>
          <a:xfrm>
            <a:off x="1385877" y="3059113"/>
            <a:ext cx="7920115" cy="11076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pen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"/>
          <p:cNvSpPr txBox="1"/>
          <p:nvPr>
            <p:ph idx="1" type="subTitle"/>
          </p:nvPr>
        </p:nvSpPr>
        <p:spPr>
          <a:xfrm>
            <a:off x="1385888" y="4861794"/>
            <a:ext cx="7920037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1102"/>
              </a:spcBef>
              <a:spcAft>
                <a:spcPts val="0"/>
              </a:spcAft>
              <a:buSzPts val="2800"/>
              <a:buFont typeface="Open Sans"/>
              <a:buNone/>
              <a:defRPr b="1" sz="2800">
                <a:solidFill>
                  <a:schemeClr val="dk2"/>
                </a:solidFill>
              </a:defRPr>
            </a:lvl1pPr>
            <a:lvl2pPr lvl="1" algn="ctr">
              <a:lnSpc>
                <a:spcPct val="10884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Open Sans"/>
              <a:buNone/>
              <a:defRPr sz="2205"/>
            </a:lvl2pPr>
            <a:lvl3pPr lvl="2" algn="ctr">
              <a:lnSpc>
                <a:spcPct val="120967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Open Sans"/>
              <a:buNone/>
              <a:defRPr sz="1984"/>
            </a:lvl3pPr>
            <a:lvl4pPr lvl="3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4pPr>
            <a:lvl5pPr lvl="4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5pPr>
            <a:lvl6pPr lvl="5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6pPr>
            <a:lvl7pPr lvl="6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7pPr>
            <a:lvl8pPr lvl="7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8pPr>
            <a:lvl9pPr lvl="8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9pPr>
          </a:lstStyle>
          <a:p/>
        </p:txBody>
      </p:sp>
      <p:sp>
        <p:nvSpPr>
          <p:cNvPr id="47" name="Google Shape;47;p3"/>
          <p:cNvSpPr txBox="1"/>
          <p:nvPr>
            <p:ph idx="10" type="dt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48" name="Google Shape;48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 sekcji" showMasterSp="0">
  <p:cSld name="Slajd tytuł sekcji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"/>
          <p:cNvSpPr/>
          <p:nvPr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4"/>
          <p:cNvSpPr/>
          <p:nvPr>
            <p:ph idx="2" type="pic"/>
          </p:nvPr>
        </p:nvSpPr>
        <p:spPr>
          <a:xfrm>
            <a:off x="669925" y="0"/>
            <a:ext cx="6835775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4" name="Google Shape;54;p4"/>
          <p:cNvSpPr/>
          <p:nvPr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4"/>
          <p:cNvSpPr/>
          <p:nvPr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4"/>
          <p:cNvSpPr txBox="1"/>
          <p:nvPr>
            <p:ph type="ctrTitle"/>
          </p:nvPr>
        </p:nvSpPr>
        <p:spPr>
          <a:xfrm>
            <a:off x="3186113" y="5195719"/>
            <a:ext cx="6480176" cy="1320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owy (krótki tytuł)" showMasterSp="0">
  <p:cSld name="Slajd tytułowy (krótki tytuł)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5"/>
          <p:cNvSpPr/>
          <p:nvPr>
            <p:ph idx="2" type="pic"/>
          </p:nvPr>
        </p:nvSpPr>
        <p:spPr>
          <a:xfrm>
            <a:off x="0" y="0"/>
            <a:ext cx="6784975" cy="522128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9" name="Google Shape;59;p5"/>
          <p:cNvSpPr/>
          <p:nvPr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5"/>
          <p:cNvSpPr txBox="1"/>
          <p:nvPr>
            <p:ph type="ctrTitle"/>
          </p:nvPr>
        </p:nvSpPr>
        <p:spPr>
          <a:xfrm>
            <a:off x="3172808" y="5579563"/>
            <a:ext cx="6133117" cy="6485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5"/>
          <p:cNvSpPr txBox="1"/>
          <p:nvPr>
            <p:ph idx="10" type="dt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logo Funduszy Europejskich" id="62" name="Google Shape;6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laga Unii Europejskie z dopiskiem dofinansowane przez Unię Europejską" id="63" name="Google Shape;6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wy RP" id="64" name="Google Shape;64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braz zawierający tekst&#10;&#10;Opis wygenerowany automatycznie" id="65" name="Google Shape;65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25750" y="4500563"/>
            <a:ext cx="3959225" cy="720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2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- tytuł + zawartość z paskiem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6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6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lajd - tytuł + zawartość bez paska" showMasterSp="0">
  <p:cSld name="1_Slajd - tytuł + zawartość bez paska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7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7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74" name="Google Shape;74;p7"/>
          <p:cNvSpPr/>
          <p:nvPr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- tytuł + 2 elementy zawartości z paskiem" type="twoObj">
  <p:cSld name="TWO_OBJEC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8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8"/>
          <p:cNvSpPr txBox="1"/>
          <p:nvPr>
            <p:ph idx="1" type="body"/>
          </p:nvPr>
        </p:nvSpPr>
        <p:spPr>
          <a:xfrm>
            <a:off x="1025906" y="1979837"/>
            <a:ext cx="4140000" cy="46800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8"/>
          <p:cNvSpPr txBox="1"/>
          <p:nvPr>
            <p:ph idx="2" type="body"/>
          </p:nvPr>
        </p:nvSpPr>
        <p:spPr>
          <a:xfrm>
            <a:off x="5525906" y="1979613"/>
            <a:ext cx="4140000" cy="46802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8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lajd - tytuł + zdjęcie + zawartość z paskiem">
  <p:cSld name="1_Slajd - tytuł + zdjęcie + zawartość z paskiem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9"/>
          <p:cNvSpPr txBox="1"/>
          <p:nvPr>
            <p:ph type="title"/>
          </p:nvPr>
        </p:nvSpPr>
        <p:spPr>
          <a:xfrm>
            <a:off x="5345906" y="899836"/>
            <a:ext cx="4320000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9"/>
          <p:cNvSpPr txBox="1"/>
          <p:nvPr>
            <p:ph idx="1" type="body"/>
          </p:nvPr>
        </p:nvSpPr>
        <p:spPr>
          <a:xfrm>
            <a:off x="5345906" y="1979837"/>
            <a:ext cx="432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9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84" name="Google Shape;84;p9"/>
          <p:cNvSpPr/>
          <p:nvPr>
            <p:ph idx="2" type="pic"/>
          </p:nvPr>
        </p:nvSpPr>
        <p:spPr>
          <a:xfrm>
            <a:off x="0" y="900113"/>
            <a:ext cx="4986338" cy="575972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lajd - tytuł + 2 elementy zawartości bez paska" showMasterSp="0">
  <p:cSld name="1_Slajd - tytuł + 2 elementy zawartości bez paska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0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0"/>
          <p:cNvSpPr txBox="1"/>
          <p:nvPr>
            <p:ph idx="1" type="body"/>
          </p:nvPr>
        </p:nvSpPr>
        <p:spPr>
          <a:xfrm>
            <a:off x="1025906" y="1979837"/>
            <a:ext cx="4140000" cy="46800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0"/>
          <p:cNvSpPr txBox="1"/>
          <p:nvPr>
            <p:ph idx="2" type="body"/>
          </p:nvPr>
        </p:nvSpPr>
        <p:spPr>
          <a:xfrm>
            <a:off x="5525906" y="1979613"/>
            <a:ext cx="4140000" cy="46802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0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90" name="Google Shape;90;p10"/>
          <p:cNvSpPr/>
          <p:nvPr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marR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b="1" i="0" sz="28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marR="0" rtl="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Open Sans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42900" lvl="2" marL="13716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42900" lvl="3" marL="18288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42900" lvl="4" marL="22860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54583" lvl="5" marL="27432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4583" lvl="6" marL="32004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4584" lvl="7" marL="36576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4584" lvl="8" marL="41148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/>
          <p:nvPr/>
        </p:nvSpPr>
        <p:spPr>
          <a:xfrm>
            <a:off x="1025870" y="0"/>
            <a:ext cx="1080742" cy="179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5" name="Google Shape;15;p1"/>
          <p:cNvSpPr/>
          <p:nvPr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193">
          <p15:clr>
            <a:srgbClr val="F26B43"/>
          </p15:clr>
        </p15:guide>
        <p15:guide id="2" pos="419">
          <p15:clr>
            <a:srgbClr val="F26B43"/>
          </p15:clr>
        </p15:guide>
        <p15:guide id="3" pos="646">
          <p15:clr>
            <a:srgbClr val="F26B43"/>
          </p15:clr>
        </p15:guide>
        <p15:guide id="4" pos="873">
          <p15:clr>
            <a:srgbClr val="F26B43"/>
          </p15:clr>
        </p15:guide>
        <p15:guide id="5" pos="1100">
          <p15:clr>
            <a:srgbClr val="F26B43"/>
          </p15:clr>
        </p15:guide>
        <p15:guide id="6" pos="1327">
          <p15:clr>
            <a:srgbClr val="F26B43"/>
          </p15:clr>
        </p15:guide>
        <p15:guide id="7" pos="1553">
          <p15:clr>
            <a:srgbClr val="F26B43"/>
          </p15:clr>
        </p15:guide>
        <p15:guide id="8" pos="1780">
          <p15:clr>
            <a:srgbClr val="F26B43"/>
          </p15:clr>
        </p15:guide>
        <p15:guide id="9" pos="2007">
          <p15:clr>
            <a:srgbClr val="F26B43"/>
          </p15:clr>
        </p15:guide>
        <p15:guide id="10" pos="2234">
          <p15:clr>
            <a:srgbClr val="F26B43"/>
          </p15:clr>
        </p15:guide>
        <p15:guide id="11" pos="2460">
          <p15:clr>
            <a:srgbClr val="F26B43"/>
          </p15:clr>
        </p15:guide>
        <p15:guide id="12" pos="2687">
          <p15:clr>
            <a:srgbClr val="F26B43"/>
          </p15:clr>
        </p15:guide>
        <p15:guide id="13" pos="2914">
          <p15:clr>
            <a:srgbClr val="F26B43"/>
          </p15:clr>
        </p15:guide>
        <p15:guide id="14" pos="3141">
          <p15:clr>
            <a:srgbClr val="F26B43"/>
          </p15:clr>
        </p15:guide>
        <p15:guide id="15" pos="3368">
          <p15:clr>
            <a:srgbClr val="F26B43"/>
          </p15:clr>
        </p15:guide>
        <p15:guide id="16" pos="3594">
          <p15:clr>
            <a:srgbClr val="F26B43"/>
          </p15:clr>
        </p15:guide>
        <p15:guide id="17" pos="3821">
          <p15:clr>
            <a:srgbClr val="F26B43"/>
          </p15:clr>
        </p15:guide>
        <p15:guide id="18" pos="4048">
          <p15:clr>
            <a:srgbClr val="F26B43"/>
          </p15:clr>
        </p15:guide>
        <p15:guide id="19" pos="4275">
          <p15:clr>
            <a:srgbClr val="F26B43"/>
          </p15:clr>
        </p15:guide>
        <p15:guide id="20" pos="4501">
          <p15:clr>
            <a:srgbClr val="F26B43"/>
          </p15:clr>
        </p15:guide>
        <p15:guide id="21" pos="4728">
          <p15:clr>
            <a:srgbClr val="F26B43"/>
          </p15:clr>
        </p15:guide>
        <p15:guide id="22" pos="4955">
          <p15:clr>
            <a:srgbClr val="F26B43"/>
          </p15:clr>
        </p15:guide>
        <p15:guide id="23" pos="5182">
          <p15:clr>
            <a:srgbClr val="F26B43"/>
          </p15:clr>
        </p15:guide>
        <p15:guide id="24" pos="5408">
          <p15:clr>
            <a:srgbClr val="F26B43"/>
          </p15:clr>
        </p15:guide>
        <p15:guide id="25" pos="5635">
          <p15:clr>
            <a:srgbClr val="F26B43"/>
          </p15:clr>
        </p15:guide>
        <p15:guide id="26" pos="5862">
          <p15:clr>
            <a:srgbClr val="F26B43"/>
          </p15:clr>
        </p15:guide>
        <p15:guide id="27" pos="6089">
          <p15:clr>
            <a:srgbClr val="F26B43"/>
          </p15:clr>
        </p15:guide>
        <p15:guide id="28" pos="6316">
          <p15:clr>
            <a:srgbClr val="F26B43"/>
          </p15:clr>
        </p15:guide>
        <p15:guide id="29" pos="6542">
          <p15:clr>
            <a:srgbClr val="F26B43"/>
          </p15:clr>
        </p15:guide>
        <p15:guide id="30" orient="horz" pos="113">
          <p15:clr>
            <a:srgbClr val="F26B43"/>
          </p15:clr>
        </p15:guide>
        <p15:guide id="31" orient="horz" pos="340">
          <p15:clr>
            <a:srgbClr val="F26B43"/>
          </p15:clr>
        </p15:guide>
        <p15:guide id="32" orient="horz" pos="567">
          <p15:clr>
            <a:srgbClr val="F26B43"/>
          </p15:clr>
        </p15:guide>
        <p15:guide id="33" orient="horz" pos="794">
          <p15:clr>
            <a:srgbClr val="F26B43"/>
          </p15:clr>
        </p15:guide>
        <p15:guide id="34" orient="horz" pos="1020">
          <p15:clr>
            <a:srgbClr val="F26B43"/>
          </p15:clr>
        </p15:guide>
        <p15:guide id="35" orient="horz" pos="1247">
          <p15:clr>
            <a:srgbClr val="F26B43"/>
          </p15:clr>
        </p15:guide>
        <p15:guide id="36" orient="horz" pos="1474">
          <p15:clr>
            <a:srgbClr val="F26B43"/>
          </p15:clr>
        </p15:guide>
        <p15:guide id="37" orient="horz" pos="1701">
          <p15:clr>
            <a:srgbClr val="F26B43"/>
          </p15:clr>
        </p15:guide>
        <p15:guide id="38" orient="horz" pos="1927">
          <p15:clr>
            <a:srgbClr val="F26B43"/>
          </p15:clr>
        </p15:guide>
        <p15:guide id="39" orient="horz" pos="2154">
          <p15:clr>
            <a:srgbClr val="F26B43"/>
          </p15:clr>
        </p15:guide>
        <p15:guide id="40" orient="horz" pos="2381">
          <p15:clr>
            <a:srgbClr val="F26B43"/>
          </p15:clr>
        </p15:guide>
        <p15:guide id="41" orient="horz" pos="2608">
          <p15:clr>
            <a:srgbClr val="F26B43"/>
          </p15:clr>
        </p15:guide>
        <p15:guide id="42" orient="horz" pos="2835">
          <p15:clr>
            <a:srgbClr val="F26B43"/>
          </p15:clr>
        </p15:guide>
        <p15:guide id="43" orient="horz" pos="3061">
          <p15:clr>
            <a:srgbClr val="F26B43"/>
          </p15:clr>
        </p15:guide>
        <p15:guide id="44" orient="horz" pos="3288">
          <p15:clr>
            <a:srgbClr val="F26B43"/>
          </p15:clr>
        </p15:guide>
        <p15:guide id="45" orient="horz" pos="3515">
          <p15:clr>
            <a:srgbClr val="F26B43"/>
          </p15:clr>
        </p15:guide>
        <p15:guide id="46" orient="horz" pos="3742">
          <p15:clr>
            <a:srgbClr val="F26B43"/>
          </p15:clr>
        </p15:guide>
        <p15:guide id="47" orient="horz" pos="3968">
          <p15:clr>
            <a:srgbClr val="F26B43"/>
          </p15:clr>
        </p15:guide>
        <p15:guide id="48" orient="horz" pos="4195">
          <p15:clr>
            <a:srgbClr val="F26B43"/>
          </p15:clr>
        </p15:guide>
        <p15:guide id="49" orient="horz" pos="4422">
          <p15:clr>
            <a:srgbClr val="F26B43"/>
          </p15:clr>
        </p15:guide>
        <p15:guide id="50" orient="horz" pos="464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4.jpg"/><Relationship Id="rId4" Type="http://schemas.openxmlformats.org/officeDocument/2006/relationships/hyperlink" Target="https://sdgs.un.org/goals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sdgs.un.org/2030agenda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6.jpg"/><Relationship Id="rId4" Type="http://schemas.openxmlformats.org/officeDocument/2006/relationships/hyperlink" Target="https://sustainabledevelopment.un.org/content/documents/733FutureWeWant.pdf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"/>
          <p:cNvSpPr txBox="1"/>
          <p:nvPr>
            <p:ph type="ctrTitle"/>
          </p:nvPr>
        </p:nvSpPr>
        <p:spPr>
          <a:xfrm>
            <a:off x="1385802" y="3059127"/>
            <a:ext cx="7920000" cy="171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fontScale="90000"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Open Sans"/>
              <a:buNone/>
            </a:pPr>
            <a:r>
              <a:rPr lang="pl-PL"/>
              <a:t>Tytuł prezentacji: </a:t>
            </a:r>
            <a:r>
              <a:rPr lang="pl-PL" sz="2755"/>
              <a:t>Przyszłość jakiej chcemy; Nowa Agenda na rzecz Zrównoważonego Rozwoju do 2030 roku</a:t>
            </a:r>
            <a:br>
              <a:rPr lang="pl-PL"/>
            </a:br>
            <a:r>
              <a:rPr lang="pl-PL" sz="1200"/>
              <a:t>Opracowała: Ida Wrzesień</a:t>
            </a:r>
            <a:endParaRPr/>
          </a:p>
        </p:txBody>
      </p:sp>
      <p:sp>
        <p:nvSpPr>
          <p:cNvPr id="104" name="Google Shape;104;p12"/>
          <p:cNvSpPr txBox="1"/>
          <p:nvPr>
            <p:ph idx="1" type="subTitle"/>
          </p:nvPr>
        </p:nvSpPr>
        <p:spPr>
          <a:xfrm>
            <a:off x="1385810" y="4859957"/>
            <a:ext cx="7920115" cy="10818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</a:pPr>
            <a:r>
              <a:t/>
            </a:r>
            <a:endParaRPr sz="1400"/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None/>
            </a:pPr>
            <a:r>
              <a:rPr lang="pl-PL" sz="1100"/>
              <a:t>Projekt pod nazwą Kompetencje jutra - modyfikacja wybranych kierunków studiów w Karkonoskiej Akademii Nauk Stosowanych w Jeleniej Górze realizowany w ramach programu </a:t>
            </a:r>
            <a:endParaRPr/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None/>
            </a:pPr>
            <a:r>
              <a:rPr lang="pl-PL" sz="1100"/>
              <a:t>Fundusze Europejskie dla Rozwoju Społecznego 2021-2027</a:t>
            </a:r>
            <a:endParaRPr/>
          </a:p>
          <a:p>
            <a:pPr indent="0" lvl="0" marL="0" rtl="0" algn="l">
              <a:lnSpc>
                <a:spcPct val="82142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</a:pPr>
            <a:r>
              <a:t/>
            </a:r>
            <a:endParaRPr sz="1400"/>
          </a:p>
        </p:txBody>
      </p:sp>
      <p:sp>
        <p:nvSpPr>
          <p:cNvPr id="105" name="Google Shape;105;p12"/>
          <p:cNvSpPr txBox="1"/>
          <p:nvPr>
            <p:ph idx="10" type="dt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2025-05-31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1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21"/>
          <p:cNvSpPr txBox="1"/>
          <p:nvPr>
            <p:ph idx="1" type="body"/>
          </p:nvPr>
        </p:nvSpPr>
        <p:spPr>
          <a:xfrm>
            <a:off x="1026557" y="19796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fontScale="92500" lnSpcReduction="20000"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4.	Zielona gospodarka</a:t>
            </a:r>
            <a:endParaRPr b="1"/>
          </a:p>
          <a:p>
            <a:pPr indent="-334327" lvl="0" marL="457200" rtl="0" algn="just">
              <a:spcBef>
                <a:spcPts val="1102"/>
              </a:spcBef>
              <a:spcAft>
                <a:spcPts val="0"/>
              </a:spcAft>
              <a:buSzPct val="100000"/>
              <a:buChar char="•"/>
            </a:pPr>
            <a:r>
              <a:rPr lang="pl-PL"/>
              <a:t>Popieranie transformacji w kierunku zielonej gospodarki w kontekście zrównoważonego rozwoju i eliminacji ubóstwa.</a:t>
            </a:r>
            <a:endParaRPr/>
          </a:p>
          <a:p>
            <a:pPr indent="-334327" lvl="0" marL="457200" rtl="0" algn="just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pl-PL"/>
              <a:t>Podkreślenie dobrowolności i elastyczności przy wdrażaniu zielonej gospodarki przez państwa.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5.	Nowe Cele Zrównoważonego Rozwoju (SDGs)</a:t>
            </a:r>
            <a:endParaRPr b="1"/>
          </a:p>
          <a:p>
            <a:pPr indent="-334327" lvl="0" marL="457200" rtl="0" algn="just">
              <a:spcBef>
                <a:spcPts val="1102"/>
              </a:spcBef>
              <a:spcAft>
                <a:spcPts val="0"/>
              </a:spcAft>
              <a:buSzPct val="100000"/>
              <a:buChar char="•"/>
            </a:pPr>
            <a:r>
              <a:rPr lang="pl-PL"/>
              <a:t>Zapowiedź prac nad opracowaniem uniwersalnych Celów Zrównoważonego Rozwoju (SDGs).</a:t>
            </a:r>
            <a:endParaRPr/>
          </a:p>
          <a:p>
            <a:pPr indent="-334327" lvl="0" marL="457200" rtl="0" algn="just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pl-PL"/>
              <a:t>Cele mają być komplementarne wobec Milenijnych Celów Rozwoju (MDGs).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6.	Zrównoważona konsumpcja i produkcja</a:t>
            </a:r>
            <a:endParaRPr b="1"/>
          </a:p>
          <a:p>
            <a:pPr indent="-334327" lvl="0" marL="457200" rtl="0" algn="just">
              <a:spcBef>
                <a:spcPts val="1102"/>
              </a:spcBef>
              <a:spcAft>
                <a:spcPts val="0"/>
              </a:spcAft>
              <a:buSzPct val="100000"/>
              <a:buChar char="•"/>
            </a:pPr>
            <a:r>
              <a:rPr lang="pl-PL"/>
              <a:t>Wspieranie efektywnego wykorzystywania zasobów i ograniczania marnotrawstwa.</a:t>
            </a:r>
            <a:endParaRPr/>
          </a:p>
          <a:p>
            <a:pPr indent="-334327" lvl="0" marL="457200" rtl="0" algn="just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pl-PL"/>
              <a:t>Promocja odpowiedzialnych modeli produkcji i konsumpcji.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1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2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2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7.	Ochrona środowiska</a:t>
            </a:r>
            <a:endParaRPr b="1"/>
          </a:p>
          <a:p>
            <a:pPr indent="-342900" lvl="0" marL="457200" rtl="0" algn="just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Potrzeba ochrony bioróżnorodności, oceanów, lasów, gleb i wód słodkich.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Wzmocnienie działań na rzecz przeciwdziałania zmianom klimatycznym.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8.	Wzmacnianie roli kobiet, młodzieży i społeczności lokalnych</a:t>
            </a:r>
            <a:endParaRPr b="1"/>
          </a:p>
          <a:p>
            <a:pPr indent="-342900" lvl="0" marL="457200" rtl="0" algn="just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Uznanie znaczenia kobiet i młodzieży w procesach rozwojowych.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Wsparcie dla partycypacji społeczności lokalnych i ludów rdzennych.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9.	Dobre zarządzanie i instytucje</a:t>
            </a:r>
            <a:endParaRPr b="1"/>
          </a:p>
          <a:p>
            <a:pPr indent="-342900" lvl="0" marL="457200" rtl="0" algn="just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Wzmocnienie globalnych, regionalnych i krajowych struktur odpowiedzialnych za zrównoważony rozwój.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Podkreślenie roli ONZ, w szczególności ECOSOC i UNEP.</a:t>
            </a:r>
            <a:endParaRPr/>
          </a:p>
        </p:txBody>
      </p:sp>
      <p:sp>
        <p:nvSpPr>
          <p:cNvPr id="178" name="Google Shape;178;p22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3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3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10.	Technologie i edukacja</a:t>
            </a:r>
            <a:endParaRPr b="1"/>
          </a:p>
          <a:p>
            <a:pPr indent="-342900" lvl="0" marL="457200" rtl="0" algn="just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Promocja badań naukowych, innowacji oraz technologii przyjaznych środowisku.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Wspieranie edukacji na rzecz zrównoważonego rozwoju (ESD).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11.	Środki wdrażania</a:t>
            </a:r>
            <a:endParaRPr b="1"/>
          </a:p>
          <a:p>
            <a:pPr indent="-342900" lvl="0" marL="457200" rtl="0" algn="just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Potrzeba zwiększenia finansowania działań proekologicznych, w tym pomocy rozwojowej dla krajów biedniejszych.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Rozwój partnerstw publiczno-prywatnych.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12.	Monitorowanie i sprawozdawczość</a:t>
            </a:r>
            <a:endParaRPr b="1"/>
          </a:p>
          <a:p>
            <a:pPr indent="-342900" lvl="0" marL="457200" rtl="0" algn="just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Zapowiedź systemu monitorowania postępów w realizacji celów zrównoważonego rozwoju.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Ustalenie wskaźników oceny skuteczności działań.</a:t>
            </a:r>
            <a:endParaRPr/>
          </a:p>
        </p:txBody>
      </p:sp>
      <p:sp>
        <p:nvSpPr>
          <p:cNvPr id="186" name="Google Shape;186;p23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lik:Sustainable Development Goals.jpg – Wikipedia, wolna encyklopedia" id="192" name="Google Shape;192;p2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9389" r="9389" t="0"/>
          <a:stretch/>
        </p:blipFill>
        <p:spPr>
          <a:xfrm>
            <a:off x="0" y="0"/>
            <a:ext cx="6785101" cy="5221200"/>
          </a:xfrm>
          <a:prstGeom prst="rect">
            <a:avLst/>
          </a:prstGeom>
        </p:spPr>
      </p:pic>
      <p:sp>
        <p:nvSpPr>
          <p:cNvPr id="193" name="Google Shape;193;p24"/>
          <p:cNvSpPr txBox="1"/>
          <p:nvPr>
            <p:ph type="ctrTitle"/>
          </p:nvPr>
        </p:nvSpPr>
        <p:spPr>
          <a:xfrm>
            <a:off x="3172800" y="5275781"/>
            <a:ext cx="6133200" cy="952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l-PL" sz="2420"/>
              <a:t>W</a:t>
            </a:r>
            <a:r>
              <a:rPr lang="pl-PL" sz="2420"/>
              <a:t>ystąpienie Sekretarza Generalnego ONZ 2012- Pięcioletni Plan Działania „Przyszłość, jaką chcemy mieć”</a:t>
            </a:r>
            <a:endParaRPr sz="242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5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Główne założenia Pięcioletniego Planu Działania:</a:t>
            </a:r>
            <a:endParaRPr/>
          </a:p>
        </p:txBody>
      </p:sp>
      <p:sp>
        <p:nvSpPr>
          <p:cNvPr id="200" name="Google Shape;200;p25"/>
          <p:cNvSpPr txBox="1"/>
          <p:nvPr>
            <p:ph idx="1" type="body"/>
          </p:nvPr>
        </p:nvSpPr>
        <p:spPr>
          <a:xfrm>
            <a:off x="1026557" y="19796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1.	Zrównoważony rozwój:</a:t>
            </a:r>
            <a:endParaRPr b="1"/>
          </a:p>
          <a:p>
            <a:pPr indent="-342900" lvl="0" marL="457200" rtl="0" algn="just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Wypełnienie Milenijnych Celów Rozwoju.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Walka z chorobami (malaria, polio, HIV u dzieci, tężec noworodków, odra).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Likwidacja głodu i ubóstwa.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Wspieranie edukacji dostosowanej do wyzwań XXI wieku.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Przygotowanie nowych Celów Zrównoważonego Rozwoju po 2015 roku.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Walka ze zmianami klimatu: realizacja programu REDD+, uruchomienie Zielonego Funduszu Klimatycznego (100 mld USD rocznie do 2020).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Propozycja ustanowienia Antarktyki Światowym Rezerwatem Przyrody.</a:t>
            </a:r>
            <a:endParaRPr/>
          </a:p>
        </p:txBody>
      </p:sp>
      <p:sp>
        <p:nvSpPr>
          <p:cNvPr id="201" name="Google Shape;201;p25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6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6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2.	Zapobieganie konfliktom, katastrofom i łamaniu praw człowieka:</a:t>
            </a:r>
            <a:endParaRPr b="1"/>
          </a:p>
          <a:p>
            <a:pPr indent="-342900" lvl="0" marL="457200" rtl="0" algn="just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Wczesne ostrzeganie i zapobieganie konfliktom.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Rozwój zdolności mediacyjnych i reagowania kryzysowego ONZ.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Wzmocnienie odpowiedzialności za łamanie praw człowieka – koniec bezkarności.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Planowanie działań ograniczających ryzyko klęsk żywiołowych (zmiany klimatyczne, degradacja środowiska, urbanizacja, wzrost populacji).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26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7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27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3.	Budowa bezpieczniejszego świata:</a:t>
            </a:r>
            <a:endParaRPr b="1"/>
          </a:p>
          <a:p>
            <a:pPr indent="-342900" lvl="0" marL="457200" rtl="0" algn="just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Wzmacnianie operacji pokojowych ONZ i współpraca z organizacjami regionalnymi.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Modernizacja i rozwój globalnego systemu pomocy humanitarnej.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Propozycja zwołania Światowego Szczytu Pomocy Humanitarnej.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Wzmocnienie kontroli nad rozprzestrzenianiem broni i materiałów radioaktywnych.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Walka z terroryzmem, przestępczością zorganizowaną, piractwem i handlem narkotykami.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27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8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8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4.	Wspieranie krajów w okresie przejściowym:</a:t>
            </a:r>
            <a:endParaRPr b="1"/>
          </a:p>
          <a:p>
            <a:pPr indent="-342900" lvl="0" marL="457200" rtl="0" algn="just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Pomoc dla 1,5 miliarda ludzi żyjących w państwach pokonfliktowych.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Wspieranie budowy instytucji demokratycznych, praworządności, przeprowadzania wyborów.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Zwalczanie korupcji i pomoc w reformach konstytucyjnych.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Tworzenie porozumień przejściowych z jasnymi celami i zasadami współpracy.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8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9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29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5.	Wzmocnienie pozycji kobiet i młodzieży:</a:t>
            </a:r>
            <a:endParaRPr b="1"/>
          </a:p>
          <a:p>
            <a:pPr indent="-342900" lvl="0" marL="457200" rtl="0" algn="l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Kluczowe znaczenie awansu społecznego kobiet i młodych ludzi dla realizacji wszystkich celów.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Eliminacja barier ograniczających ich udział w rozwoju gospodarczym, politycznym i społecznym.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29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3"/>
          <p:cNvSpPr txBox="1"/>
          <p:nvPr>
            <p:ph type="ctrTitle"/>
          </p:nvPr>
        </p:nvSpPr>
        <p:spPr>
          <a:xfrm>
            <a:off x="1385877" y="3059113"/>
            <a:ext cx="7920115" cy="11076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pen Sans"/>
              <a:buNone/>
            </a:pPr>
            <a:r>
              <a:rPr lang="pl-PL"/>
              <a:t>Przyjęcie Agendy 2030 (2015)</a:t>
            </a:r>
            <a:endParaRPr/>
          </a:p>
        </p:txBody>
      </p:sp>
      <p:sp>
        <p:nvSpPr>
          <p:cNvPr id="111" name="Google Shape;111;p13"/>
          <p:cNvSpPr txBox="1"/>
          <p:nvPr>
            <p:ph idx="1" type="subTitle"/>
          </p:nvPr>
        </p:nvSpPr>
        <p:spPr>
          <a:xfrm>
            <a:off x="1385888" y="4861794"/>
            <a:ext cx="7920037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fontScale="55000"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pen Sans"/>
              <a:buNone/>
            </a:pPr>
            <a:r>
              <a:rPr lang="pl-PL"/>
              <a:t>Podpisana przez 193 państwa członkowskie ONZ.</a:t>
            </a:r>
            <a:endParaRPr/>
          </a:p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pen Sans"/>
              <a:buNone/>
            </a:pPr>
            <a:r>
              <a:rPr lang="pl-PL"/>
              <a:t>Kontynuacja i rozwinięcie Agendy 21 oraz wyników ze Szczytu w Johannesburgu.</a:t>
            </a:r>
            <a:endParaRPr/>
          </a:p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pen Sans"/>
              <a:buNone/>
            </a:pPr>
            <a:r>
              <a:t/>
            </a:r>
            <a:endParaRPr/>
          </a:p>
        </p:txBody>
      </p:sp>
      <p:sp>
        <p:nvSpPr>
          <p:cNvPr id="112" name="Google Shape;112;p13"/>
          <p:cNvSpPr txBox="1"/>
          <p:nvPr>
            <p:ph idx="10" type="dt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2025-03-31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lik:Sustainable Development Goals.jpg – Wikipedia, wolna encyklopedia" id="117" name="Google Shape;117;p1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6040" r="6040" t="0"/>
          <a:stretch/>
        </p:blipFill>
        <p:spPr>
          <a:xfrm>
            <a:off x="669925" y="0"/>
            <a:ext cx="6835773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18" name="Google Shape;118;p14"/>
          <p:cNvSpPr txBox="1"/>
          <p:nvPr>
            <p:ph type="ctrTitle"/>
          </p:nvPr>
        </p:nvSpPr>
        <p:spPr>
          <a:xfrm>
            <a:off x="3186113" y="5195719"/>
            <a:ext cx="6480176" cy="1320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17 </a:t>
            </a:r>
            <a:r>
              <a:rPr lang="pl-PL"/>
              <a:t>Celów Zrównoważonego Rozwoju (</a:t>
            </a:r>
            <a:r>
              <a:rPr lang="pl-PL" u="sng">
                <a:solidFill>
                  <a:schemeClr val="hlink"/>
                </a:solidFill>
                <a:hlinkClick r:id="rId4"/>
              </a:rPr>
              <a:t>SDGs</a:t>
            </a:r>
            <a:r>
              <a:rPr lang="pl-PL"/>
              <a:t>)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5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t/>
            </a:r>
            <a:endParaRPr/>
          </a:p>
        </p:txBody>
      </p:sp>
      <p:sp>
        <p:nvSpPr>
          <p:cNvPr id="124" name="Google Shape;124;p15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fontScale="92500" lnSpcReduction="20000"/>
          </a:bodyPr>
          <a:lstStyle/>
          <a:p>
            <a:pPr indent="-334327" lvl="0" marL="54000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pl-PL"/>
              <a:t>Z</a:t>
            </a:r>
            <a:r>
              <a:rPr lang="pl-PL"/>
              <a:t>walczanie ubóstwa i głodu.</a:t>
            </a:r>
            <a:endParaRPr/>
          </a:p>
          <a:p>
            <a:pPr indent="-334327" lvl="0" marL="54000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pl-PL"/>
              <a:t>Zapewnienie zdrowia i dobrostanu.</a:t>
            </a:r>
            <a:endParaRPr/>
          </a:p>
          <a:p>
            <a:pPr indent="-334327" lvl="0" marL="54000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pl-PL"/>
              <a:t>Zapewnienie dostępu do edukacji wysokiej jakości.</a:t>
            </a:r>
            <a:endParaRPr/>
          </a:p>
          <a:p>
            <a:pPr indent="-334327" lvl="0" marL="54000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pl-PL"/>
              <a:t>Równość płci i wzmocnienie roli kobiet.</a:t>
            </a:r>
            <a:endParaRPr/>
          </a:p>
          <a:p>
            <a:pPr indent="-334327" lvl="0" marL="54000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pl-PL"/>
              <a:t>Czysta woda i warunki sanitarne.</a:t>
            </a:r>
            <a:endParaRPr/>
          </a:p>
          <a:p>
            <a:pPr indent="-334327" lvl="0" marL="54000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pl-PL"/>
              <a:t>Czysta i dostępna energia.</a:t>
            </a:r>
            <a:endParaRPr/>
          </a:p>
          <a:p>
            <a:pPr indent="-334327" lvl="0" marL="54000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pl-PL"/>
              <a:t>Godna praca i wzrost gospodarczy.</a:t>
            </a:r>
            <a:endParaRPr/>
          </a:p>
          <a:p>
            <a:pPr indent="-334327" lvl="0" marL="54000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pl-PL"/>
              <a:t>Innowacje, infrastruktura i przemysł.</a:t>
            </a:r>
            <a:endParaRPr/>
          </a:p>
          <a:p>
            <a:pPr indent="-334327" lvl="0" marL="54000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pl-PL"/>
              <a:t>Redukcja nierówności.</a:t>
            </a:r>
            <a:endParaRPr/>
          </a:p>
          <a:p>
            <a:pPr indent="-334327" lvl="0" marL="54000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pl-PL"/>
              <a:t>Zrównoważone miasta i społeczności.</a:t>
            </a:r>
            <a:endParaRPr/>
          </a:p>
          <a:p>
            <a:pPr indent="-334327" lvl="0" marL="54000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pl-PL"/>
              <a:t>Odpowiedzialna konsumpcja i produkcja.</a:t>
            </a:r>
            <a:endParaRPr/>
          </a:p>
          <a:p>
            <a:pPr indent="-334327" lvl="0" marL="54000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pl-PL"/>
              <a:t>Działania w dziedzinie klimatu.</a:t>
            </a:r>
            <a:endParaRPr/>
          </a:p>
          <a:p>
            <a:pPr indent="-334327" lvl="0" marL="54000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pl-PL"/>
              <a:t>Ochrona życia pod wodą i na lądzie.</a:t>
            </a:r>
            <a:endParaRPr/>
          </a:p>
          <a:p>
            <a:pPr indent="-334327" lvl="0" marL="54000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pl-PL"/>
              <a:t>Pokój, sprawiedliwość i silne instytucje.</a:t>
            </a:r>
            <a:endParaRPr/>
          </a:p>
          <a:p>
            <a:pPr indent="-334327" lvl="0" marL="54000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pl-PL"/>
              <a:t>Partnerstwo na rzecz celów.</a:t>
            </a:r>
            <a:endParaRPr/>
          </a:p>
          <a:p>
            <a:pPr indent="-137686" lvl="0" marL="251986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ct val="100000"/>
              <a:buFont typeface="Open Sans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6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Główne założenia </a:t>
            </a:r>
            <a:r>
              <a:rPr lang="pl-PL" u="sng">
                <a:solidFill>
                  <a:schemeClr val="hlink"/>
                </a:solidFill>
                <a:hlinkClick r:id="rId3"/>
              </a:rPr>
              <a:t>Agendy</a:t>
            </a:r>
            <a:r>
              <a:rPr lang="pl-PL"/>
              <a:t> </a:t>
            </a:r>
            <a:endParaRPr/>
          </a:p>
        </p:txBody>
      </p:sp>
      <p:sp>
        <p:nvSpPr>
          <p:cNvPr id="131" name="Google Shape;131;p16"/>
          <p:cNvSpPr txBox="1"/>
          <p:nvPr>
            <p:ph idx="1" type="body"/>
          </p:nvPr>
        </p:nvSpPr>
        <p:spPr>
          <a:xfrm>
            <a:off x="1026557" y="1911312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•	Zrównoważony rozwój w trzech wymiarach: gospodarczym, społecznym i środowiskowym.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•	Nikt nie powinien zostać „pozostawiony w tyle” (Leave no one behind).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•	Integracja działań wszystkich państw: zarówno rozwiniętych, jak i rozwijających się.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6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Zobowiązania krajów</a:t>
            </a:r>
            <a:endParaRPr/>
          </a:p>
        </p:txBody>
      </p:sp>
      <p:sp>
        <p:nvSpPr>
          <p:cNvPr id="139" name="Google Shape;139;p17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•	Wdrażanie celów do polityk krajowych.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•	Monitorowanie postępów i raportowanie do ONZ.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•	Wspieranie współpracy międzynarodowej i partnerstw publiczno-prywatnych.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7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8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Nowe wyzwania</a:t>
            </a:r>
            <a:endParaRPr/>
          </a:p>
        </p:txBody>
      </p:sp>
      <p:sp>
        <p:nvSpPr>
          <p:cNvPr id="147" name="Google Shape;147;p18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•	Zmiany klimatyczne.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•	Migracje i konflikty zbrojne.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•	Cyfryzacja i nowe technologie.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•	Nierówności społeczne i gospodarcze.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8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uture | future on board. You are allowed to use this image … | Flickr" id="153" name="Google Shape;153;p1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6619" r="6619" t="0"/>
          <a:stretch/>
        </p:blipFill>
        <p:spPr>
          <a:xfrm>
            <a:off x="0" y="0"/>
            <a:ext cx="6784976" cy="522128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54" name="Google Shape;154;p19"/>
          <p:cNvSpPr txBox="1"/>
          <p:nvPr>
            <p:ph type="ctrTitle"/>
          </p:nvPr>
        </p:nvSpPr>
        <p:spPr>
          <a:xfrm>
            <a:off x="3172808" y="5579563"/>
            <a:ext cx="6133117" cy="6485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fontScale="90000"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Open Sans"/>
              <a:buNone/>
            </a:pPr>
            <a:r>
              <a:rPr lang="pl-PL"/>
              <a:t>Dokument „</a:t>
            </a:r>
            <a:r>
              <a:rPr lang="pl-PL" u="sng">
                <a:solidFill>
                  <a:schemeClr val="hlink"/>
                </a:solidFill>
                <a:hlinkClick r:id="rId4"/>
              </a:rPr>
              <a:t>Przyszłość jakiej chcemy</a:t>
            </a:r>
            <a:r>
              <a:rPr lang="pl-PL"/>
              <a:t>”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0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0"/>
          <p:cNvSpPr txBox="1"/>
          <p:nvPr>
            <p:ph idx="1" type="body"/>
          </p:nvPr>
        </p:nvSpPr>
        <p:spPr>
          <a:xfrm>
            <a:off x="102655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1.	Potwierdzenie zasad z Rio 1992</a:t>
            </a:r>
            <a:endParaRPr b="1"/>
          </a:p>
          <a:p>
            <a:pPr indent="-342900" lvl="0" marL="457200" rtl="0" algn="just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Utrzymanie zobowiązań wynikających z Agendy 21 i Deklaracji z Rio o Środowisku i Rozwoju.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Zasada zrównoważonego rozwoju jako podstawowa dla polityki globalnej.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2.	Zrównoważony rozwój jako cel nadrzędny</a:t>
            </a:r>
            <a:endParaRPr b="1"/>
          </a:p>
          <a:p>
            <a:pPr indent="-342900" lvl="0" marL="457200" rtl="0" algn="just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Integracja aspektów gospodarczego, społecznego i środowiskowego rozwoju.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Walka z ubóstwem jako warunek niezbędny dla rozwoju.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3.	Walka z ubóstwem i nierównościami</a:t>
            </a:r>
            <a:endParaRPr b="1"/>
          </a:p>
          <a:p>
            <a:pPr indent="-342900" lvl="0" marL="457200" rtl="0" algn="just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Podkreślenie potrzeby eliminacji ubóstwa oraz wspierania godnych warunków pracy.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Wsparcie dla krajów rozwijających się.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0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yw pakietu Office">
  <a:themeElements>
    <a:clrScheme name="Pakiet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